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72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60449-9B78-498A-9D5D-731681881682}" type="datetimeFigureOut">
              <a:rPr lang="hu-HU" smtClean="0"/>
              <a:t>2013.02.01.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B3989-C870-4041-BE8A-D95F591E1A51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52DC-8108-4C89-B16A-5C05B0403F0B}" type="datetimeFigureOut">
              <a:rPr lang="hu-HU" smtClean="0"/>
              <a:pPr/>
              <a:t>2013.02.01.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2130E-61B2-4BBE-98EE-9C943316041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1538" y="4857760"/>
            <a:ext cx="7772400" cy="1470025"/>
          </a:xfrm>
          <a:solidFill>
            <a:schemeClr val="tx1">
              <a:alpha val="69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Arial Black" pitchFamily="34" charset="0"/>
              </a:rPr>
              <a:t>Kik a baptisták?</a:t>
            </a:r>
            <a:endParaRPr lang="hu-H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286280" cy="1143000"/>
          </a:xfrm>
          <a:solidFill>
            <a:schemeClr val="tx1">
              <a:alpha val="69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 Black" pitchFamily="34" charset="0"/>
              </a:rPr>
              <a:t>2. Bemerítés</a:t>
            </a:r>
            <a:endParaRPr lang="hu-H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3714752"/>
            <a:ext cx="8358246" cy="2857520"/>
          </a:xfrm>
          <a:solidFill>
            <a:schemeClr val="tx1">
              <a:alpha val="71000"/>
            </a:schemeClr>
          </a:solidFill>
        </p:spPr>
        <p:txBody>
          <a:bodyPr>
            <a:normAutofit lnSpcReduction="10000"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Újjászületés jelentősége</a:t>
            </a: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Hitvalló keresztség</a:t>
            </a: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Első baptista bemerítése: 400 évvel ezelőtt, 1609-ben John Smith Amszterdamban</a:t>
            </a:r>
            <a:endParaRPr lang="hu-H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Kép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3228" y="0"/>
            <a:ext cx="418077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1143000"/>
          </a:xfrm>
          <a:solidFill>
            <a:schemeClr val="tx1">
              <a:alpha val="69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 Black" pitchFamily="34" charset="0"/>
              </a:rPr>
              <a:t>3. Missziós lelkület</a:t>
            </a:r>
            <a:endParaRPr lang="hu-H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785926"/>
            <a:ext cx="8358246" cy="4786346"/>
          </a:xfrm>
          <a:solidFill>
            <a:schemeClr val="tx1">
              <a:alpha val="69000"/>
            </a:schemeClr>
          </a:solidFill>
        </p:spPr>
        <p:txBody>
          <a:bodyPr>
            <a:normAutofit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„Minden baptista misszionárius” – mondta </a:t>
            </a:r>
            <a:r>
              <a:rPr lang="hu-H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Oncken</a:t>
            </a:r>
            <a:endParaRPr lang="hu-H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Magyarországon. Indulás: paraszt próféták, </a:t>
            </a:r>
            <a:r>
              <a:rPr lang="hu-H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kolportörök</a:t>
            </a: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téli munkások. </a:t>
            </a: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Kornya</a:t>
            </a: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Mihály (11 ezer embert merített be! Köztük sok „ördögöt” is)</a:t>
            </a: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Ébredés</a:t>
            </a:r>
            <a:endParaRPr lang="hu-H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501122" cy="1357322"/>
          </a:xfrm>
          <a:solidFill>
            <a:schemeClr val="tx1"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  <a:latin typeface="Arial Black" pitchFamily="34" charset="0"/>
              </a:rPr>
              <a:t>4) Istentiszteletek egyszerűsége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785926"/>
            <a:ext cx="8358246" cy="5072074"/>
          </a:xfrm>
          <a:solidFill>
            <a:schemeClr val="tx1">
              <a:alpha val="71000"/>
            </a:schemeClr>
          </a:solidFill>
        </p:spPr>
        <p:txBody>
          <a:bodyPr>
            <a:normAutofit fontScale="92500" lnSpcReduction="10000"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Liturgia hiánya. A szolgálatok sokszínűsége </a:t>
            </a: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és szabadsága.</a:t>
            </a: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Mozgalmi jelleg. Vagyis </a:t>
            </a:r>
            <a:r>
              <a:rPr lang="hu-H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folyamatos változásra való hajlandóság</a:t>
            </a: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hu-H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hu-HU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„…</a:t>
            </a:r>
            <a:r>
              <a:rPr lang="hu-HU" sz="3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 ördög sokszor becsempészi kakukktojásait egy-egy istenfélő fészekbe. A pokol kénköves bűze sem fogható a zápulásnak indult kegyesség szagához.” </a:t>
            </a:r>
            <a:r>
              <a:rPr lang="hu-H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Helmut </a:t>
            </a:r>
            <a:r>
              <a:rPr lang="hu-H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Thielicke</a:t>
            </a:r>
            <a:endParaRPr lang="hu-H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1214446"/>
          </a:xfrm>
          <a:solidFill>
            <a:schemeClr val="tx1">
              <a:alpha val="69000"/>
            </a:schemeClr>
          </a:solidFill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ial Black" pitchFamily="34" charset="0"/>
              </a:rPr>
              <a:t>Az első baptista gyülekezetek növekedésének okai</a:t>
            </a:r>
            <a:endParaRPr lang="hu-H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  <a:solidFill>
            <a:schemeClr val="tx1">
              <a:alpha val="68000"/>
            </a:schemeClr>
          </a:solidFill>
        </p:spPr>
        <p:txBody>
          <a:bodyPr>
            <a:noAutofit/>
          </a:bodyPr>
          <a:lstStyle/>
          <a:p>
            <a:pPr marL="539750" lvl="0" indent="-539750">
              <a:buFont typeface="Wingdings" pitchFamily="2" charset="2"/>
              <a:buChar char="v"/>
            </a:pPr>
            <a:r>
              <a:rPr lang="hu-H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gyülekezeti hierarchia hiánya (önálló gyülekezetek)</a:t>
            </a:r>
          </a:p>
          <a:p>
            <a:pPr marL="539750" lvl="0" indent="-539750">
              <a:buFont typeface="Wingdings" pitchFamily="2" charset="2"/>
              <a:buChar char="v"/>
            </a:pPr>
            <a:r>
              <a:rPr lang="hu-H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hívők missziós célja</a:t>
            </a:r>
          </a:p>
          <a:p>
            <a:pPr marL="539750" lvl="0" indent="-539750">
              <a:buFont typeface="Wingdings" pitchFamily="2" charset="2"/>
              <a:buChar char="v"/>
            </a:pPr>
            <a:r>
              <a:rPr lang="hu-H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Egyszerűség minden szinten. „A ceremóniák, vallásos gyakorlatok, hagyományok, száraz liturgiák helyét átvette Isten Igéje és annak hirdetése. A kultikus tárgyak eltűntek. Összejöveteli helyeiken a </a:t>
            </a:r>
            <a:r>
              <a:rPr lang="hu-H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bútorzat </a:t>
            </a:r>
            <a:r>
              <a:rPr lang="hu-H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szószékből és ülőszékekből állt. Különleges jellegzetességük – ami mind a mai napig megmaradt – az Istent dicsőítő éneklés lett</a:t>
            </a:r>
            <a:r>
              <a:rPr lang="hu-H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hu-HU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9750" lvl="0" indent="-539750">
              <a:buFont typeface="Wingdings" pitchFamily="2" charset="2"/>
              <a:buChar char="v"/>
            </a:pPr>
            <a:r>
              <a:rPr lang="hu-H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Hittestvériség a tagok között.</a:t>
            </a:r>
          </a:p>
          <a:p>
            <a:pPr marL="539750" lvl="0" indent="-539750">
              <a:buFont typeface="Wingdings" pitchFamily="2" charset="2"/>
              <a:buChar char="v"/>
            </a:pPr>
            <a:r>
              <a:rPr lang="hu-H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Puritán életmód a hétköznapokban. Szentségre való törekvés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643338" cy="1643074"/>
          </a:xfrm>
          <a:solidFill>
            <a:schemeClr val="tx1">
              <a:alpha val="84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Arial Black" pitchFamily="34" charset="0"/>
              </a:rPr>
              <a:t>5) Gyülekezeti fegyelem</a:t>
            </a:r>
            <a:endParaRPr lang="hu-H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2285992"/>
            <a:ext cx="3429024" cy="3429024"/>
          </a:xfrm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Erkölcsi vétkek, a gyülekezet elleni vétkek fegyelmezése. Intéssel, kizárással.</a:t>
            </a:r>
          </a:p>
        </p:txBody>
      </p:sp>
      <p:pic>
        <p:nvPicPr>
          <p:cNvPr id="4" name="Kép 3" descr="Warrenton-Baptist-Church-1-%5BCredit---Peyton-Knight%5D-7284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28604"/>
            <a:ext cx="4214842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501122" cy="1000132"/>
          </a:xfrm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Arial Black" pitchFamily="34" charset="0"/>
              </a:rPr>
              <a:t>6) Apostoli rend</a:t>
            </a:r>
            <a:endParaRPr lang="hu-H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571612"/>
            <a:ext cx="8358246" cy="1428760"/>
          </a:xfrm>
          <a:solidFill>
            <a:schemeClr val="tx1">
              <a:alpha val="72000"/>
            </a:schemeClr>
          </a:solidFill>
        </p:spPr>
        <p:txBody>
          <a:bodyPr>
            <a:normAutofit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Önálló </a:t>
            </a:r>
            <a:r>
              <a:rPr lang="hu-H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gyülekezetek. A gyülekezeten belül presbiteri vezetés mellett. Tekintélyelv.</a:t>
            </a:r>
          </a:p>
        </p:txBody>
      </p:sp>
      <p:pic>
        <p:nvPicPr>
          <p:cNvPr id="4098" name="Picture 2" descr="https://encrypted-tbn1.gstatic.com/images?q=tbn:ANd9GcRlOREWtFyZejVFJnW6rAVLmTCa0GShuNiTT7PQI_9wuSBem_zG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86616"/>
            <a:ext cx="3761812" cy="2985656"/>
          </a:xfrm>
          <a:prstGeom prst="rect">
            <a:avLst/>
          </a:prstGeom>
          <a:noFill/>
        </p:spPr>
      </p:pic>
      <p:pic>
        <p:nvPicPr>
          <p:cNvPr id="4100" name="Picture 4" descr="http://3.bp.blogspot.com/-Q6TiMWlaZQk/Tr_YpbQ9N2I/AAAAAAAAACw/G3T0ZQk78DI/s1600/Leader_on_pedastal_photo.27225540_st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2804" y="3571876"/>
            <a:ext cx="418446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501122" cy="1285884"/>
          </a:xfrm>
          <a:solidFill>
            <a:schemeClr val="tx1">
              <a:alpha val="76000"/>
            </a:schemeClr>
          </a:solidFill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Arial Black" pitchFamily="34" charset="0"/>
              </a:rPr>
              <a:t>7) Lelkiismereti- </a:t>
            </a:r>
            <a:r>
              <a:rPr lang="hu-HU" sz="3600" dirty="0">
                <a:solidFill>
                  <a:schemeClr val="bg1"/>
                </a:solidFill>
                <a:latin typeface="Arial Black" pitchFamily="34" charset="0"/>
              </a:rPr>
              <a:t>és vallásszabadság hirdetése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857364"/>
            <a:ext cx="4286280" cy="3857652"/>
          </a:xfrm>
          <a:solidFill>
            <a:schemeClr val="tx1">
              <a:alpha val="69000"/>
            </a:schemeClr>
          </a:solidFill>
        </p:spPr>
        <p:txBody>
          <a:bodyPr>
            <a:normAutofit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Harc az emberi jogokért, az elnyomottakért. Aktív szerep a közéletben. </a:t>
            </a:r>
            <a:r>
              <a:rPr lang="hu-HU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</a:t>
            </a:r>
            <a:r>
              <a:rPr lang="hu-H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Martin Luther King, </a:t>
            </a:r>
            <a:r>
              <a:rPr lang="hu-HU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Billy</a:t>
            </a:r>
            <a:r>
              <a:rPr lang="hu-H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Graham, </a:t>
            </a:r>
            <a:r>
              <a:rPr lang="hu-HU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Rick</a:t>
            </a:r>
            <a:r>
              <a:rPr lang="hu-H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Warren…</a:t>
            </a:r>
          </a:p>
        </p:txBody>
      </p:sp>
      <p:pic>
        <p:nvPicPr>
          <p:cNvPr id="4" name="Kép 3" descr="ml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714488"/>
            <a:ext cx="3929058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501122" cy="1285884"/>
          </a:xfrm>
          <a:solidFill>
            <a:schemeClr val="tx1">
              <a:alpha val="71000"/>
            </a:schemeClr>
          </a:solidFill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Arial Black" pitchFamily="34" charset="0"/>
              </a:rPr>
              <a:t>8) Önkéntes adakozás</a:t>
            </a:r>
            <a:endParaRPr lang="hu-H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857364"/>
            <a:ext cx="8358246" cy="2428892"/>
          </a:xfr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gyülekezetek önállóak anyagilag</a:t>
            </a:r>
          </a:p>
          <a:p>
            <a:pPr marL="539750" indent="-539750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tagok hozzájárulásai tartják fenn a gyülekezetet.</a:t>
            </a:r>
          </a:p>
          <a:p>
            <a:pPr marL="539750" indent="-539750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Mérvadó: a tized (önkéntes, hitbeli lépés)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 descr="money-in-h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274" y="4524380"/>
            <a:ext cx="5500726" cy="2333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5500726" cy="1143000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latin typeface="Arial Black" pitchFamily="34" charset="0"/>
              </a:rPr>
              <a:t>Bevezető kérdések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  <a:solidFill>
            <a:schemeClr val="tx1">
              <a:alpha val="74000"/>
            </a:schemeClr>
          </a:solidFill>
        </p:spPr>
        <p:txBody>
          <a:bodyPr>
            <a:normAutofit/>
          </a:bodyPr>
          <a:lstStyle/>
          <a:p>
            <a:pPr marL="271463" indent="-271463"/>
            <a:r>
              <a:rPr lang="hu-HU" sz="4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Hogyan fogalmaznád meg, kik a baptisták, mit jelent baptistának lenni?</a:t>
            </a:r>
          </a:p>
          <a:p>
            <a:pPr marL="271463" indent="-271463"/>
            <a:r>
              <a:rPr lang="hu-HU" sz="4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tartasz értéknek a mi közösségünkben?</a:t>
            </a:r>
            <a:endParaRPr lang="hu-HU" sz="4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4000528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l"/>
            <a:r>
              <a:rPr lang="hu-HU" dirty="0" smtClean="0">
                <a:latin typeface="Arial Black" pitchFamily="34" charset="0"/>
              </a:rPr>
              <a:t>Textus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  <a:solidFill>
            <a:schemeClr val="tx1">
              <a:alpha val="7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Jézus hozzájuk lépett, és így szólt: "Nekem adatott minden hatalom mennyen és földön. Menjetek el tehát, tegyetek tanítvánnyá minden népet, megkeresztelve őket az Atyának, a Fiúnak és a Szentléleknek nevében, tanítva őket, hogy megtartsák mindazt, amit én parancsoltam nektek; és íme, én veletek vagyok minden napon a világ végezetéig." </a:t>
            </a:r>
            <a:r>
              <a:rPr lang="hu-HU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</a:t>
            </a:r>
            <a:r>
              <a:rPr lang="hu-H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28,18-20</a:t>
            </a:r>
            <a:endParaRPr lang="hu-H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Statisztika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  <a:solidFill>
            <a:schemeClr val="tx1">
              <a:alpha val="78000"/>
            </a:schemeClr>
          </a:solidFill>
        </p:spPr>
        <p:txBody>
          <a:bodyPr>
            <a:normAutofit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 millió bemerített tagot számlál a világszövetség, </a:t>
            </a:r>
            <a:endParaRPr lang="hu-H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162,465</a:t>
            </a:r>
            <a:r>
              <a:rPr lang="hu-H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gyülekezettel, </a:t>
            </a:r>
            <a:endParaRPr lang="hu-H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Amerikában </a:t>
            </a:r>
            <a:r>
              <a:rPr lang="hu-H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 millió baptista él. Magyarországon 245 gyülekezet 11.100 tag. </a:t>
            </a:r>
            <a:endParaRPr lang="hu-H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</a:t>
            </a:r>
            <a:r>
              <a:rPr lang="hu-H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sokszínű egyház a baptista.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thereagod.files.wordpress.com/2006/04/bapti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9390"/>
            <a:ext cx="8593211" cy="6236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solidFill>
            <a:schemeClr val="tx1">
              <a:alpha val="71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 Black" pitchFamily="34" charset="0"/>
              </a:rPr>
              <a:t>Miért fontos vele foglalkozni?</a:t>
            </a:r>
            <a:endParaRPr lang="hu-H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3071834"/>
          </a:xfrm>
          <a:solidFill>
            <a:schemeClr val="tx1">
              <a:alpha val="82000"/>
            </a:schemeClr>
          </a:solidFill>
        </p:spPr>
        <p:txBody>
          <a:bodyPr>
            <a:normAutofit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Tudjuk, kik vagyunk (identitás)</a:t>
            </a: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 emberek gyakran megkérdezik</a:t>
            </a: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Még ma is vannak, akik szektának tartanak minket.</a:t>
            </a:r>
            <a:endParaRPr lang="hu-H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solidFill>
            <a:schemeClr val="tx1">
              <a:alpha val="82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 Black" pitchFamily="34" charset="0"/>
              </a:rPr>
              <a:t>Miért vannak felekezetek?</a:t>
            </a:r>
            <a:endParaRPr lang="hu-H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000528"/>
          </a:xfrm>
          <a:solidFill>
            <a:schemeClr val="tx1">
              <a:alpha val="78000"/>
            </a:schemeClr>
          </a:solidFill>
        </p:spPr>
        <p:txBody>
          <a:bodyPr>
            <a:normAutofit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Nincs üdvözítő felekezet, egyház, csak üdvözítő KRISZTUS VAN</a:t>
            </a: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baptisták a keresztények nagy családjának tagjai</a:t>
            </a:r>
          </a:p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Vannak igazságok, amikre eljutottunk: </a:t>
            </a:r>
            <a:r>
              <a:rPr lang="hu-H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</a:t>
            </a: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3,15-16</a:t>
            </a:r>
            <a:endParaRPr lang="hu-H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solidFill>
            <a:schemeClr val="tx1">
              <a:alpha val="73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 Black" pitchFamily="34" charset="0"/>
              </a:rPr>
              <a:t>Jellemzőink</a:t>
            </a:r>
            <a:endParaRPr lang="hu-H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3071834"/>
          </a:xfrm>
          <a:solidFill>
            <a:schemeClr val="tx1">
              <a:alpha val="72000"/>
            </a:schemeClr>
          </a:solidFill>
        </p:spPr>
        <p:txBody>
          <a:bodyPr>
            <a:normAutofit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Nehéz egységes jellemzőket találni. Liturgiában, még dogmatikában is eltérő vélemények vannak jelen a baptista világban. Vannak azonban általános jellemzők.</a:t>
            </a:r>
            <a:endParaRPr lang="hu-H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01080" cy="1143000"/>
          </a:xfrm>
          <a:solidFill>
            <a:schemeClr val="tx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 Black" pitchFamily="34" charset="0"/>
              </a:rPr>
              <a:t>1. Az Ige feltétlen tekintélye</a:t>
            </a:r>
            <a:endParaRPr lang="hu-H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571612"/>
            <a:ext cx="5286412" cy="5000660"/>
          </a:xfrm>
          <a:solidFill>
            <a:schemeClr val="tx1">
              <a:alpha val="72000"/>
            </a:schemeClr>
          </a:solidFill>
        </p:spPr>
        <p:txBody>
          <a:bodyPr>
            <a:normAutofit lnSpcReduction="10000"/>
          </a:bodyPr>
          <a:lstStyle/>
          <a:p>
            <a:pPr marL="539750" indent="-539750">
              <a:buFont typeface="Wingdings" pitchFamily="2" charset="2"/>
              <a:buChar char="v"/>
            </a:pPr>
            <a:r>
              <a:rPr lang="hu-H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Minden döntésünkben, gyakorlatunkban az Ige a mérvadó. Nem írhatja felül sem hagyomány, sem emberi gondolat, sem a korszellem, sem más érdek. </a:t>
            </a:r>
          </a:p>
        </p:txBody>
      </p:sp>
      <p:pic>
        <p:nvPicPr>
          <p:cNvPr id="5" name="Kép 4" descr="bibl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993" y="1571612"/>
            <a:ext cx="3195007" cy="52863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471</Words>
  <Application>Microsoft Office PowerPoint</Application>
  <PresentationFormat>Diavetítés a képernyőre (4:3 oldalarány)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Kik a baptisták?</vt:lpstr>
      <vt:lpstr>Bevezető kérdések</vt:lpstr>
      <vt:lpstr>Textus</vt:lpstr>
      <vt:lpstr>Statisztika</vt:lpstr>
      <vt:lpstr>5. dia</vt:lpstr>
      <vt:lpstr>Miért fontos vele foglalkozni?</vt:lpstr>
      <vt:lpstr>Miért vannak felekezetek?</vt:lpstr>
      <vt:lpstr>Jellemzőink</vt:lpstr>
      <vt:lpstr>1. Az Ige feltétlen tekintélye</vt:lpstr>
      <vt:lpstr>2. Bemerítés</vt:lpstr>
      <vt:lpstr>3. Missziós lelkület</vt:lpstr>
      <vt:lpstr>4) Istentiszteletek egyszerűsége</vt:lpstr>
      <vt:lpstr>Az első baptista gyülekezetek növekedésének okai</vt:lpstr>
      <vt:lpstr>5) Gyülekezeti fegyelem</vt:lpstr>
      <vt:lpstr>6) Apostoli rend</vt:lpstr>
      <vt:lpstr>7) Lelkiismereti- és vallásszabadság hirdetése</vt:lpstr>
      <vt:lpstr>8) Önkéntes adakozás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Kik a baptisták?</dc:title>
  <dc:creator>Merenyi</dc:creator>
  <cp:lastModifiedBy>Merény Zoltán</cp:lastModifiedBy>
  <cp:revision>36</cp:revision>
  <dcterms:created xsi:type="dcterms:W3CDTF">2009-01-30T11:42:01Z</dcterms:created>
  <dcterms:modified xsi:type="dcterms:W3CDTF">2013-02-01T11:21:45Z</dcterms:modified>
</cp:coreProperties>
</file>