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Átellenes sarkain kerekített téglalap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36BAE59-4390-42A0-8C09-1645E89117A7}" type="datetimeFigureOut">
              <a:rPr lang="hu-HU" smtClean="0"/>
              <a:pPr/>
              <a:t>2013.02.09.</a:t>
            </a:fld>
            <a:endParaRPr lang="hu-HU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F386339-F089-4579-AA66-F4584F432CC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2" name="Élőláb helye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6BAE59-4390-42A0-8C09-1645E89117A7}" type="datetimeFigureOut">
              <a:rPr lang="hu-HU" smtClean="0"/>
              <a:pPr/>
              <a:t>2013.02.09.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386339-F089-4579-AA66-F4584F432CC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6BAE59-4390-42A0-8C09-1645E89117A7}" type="datetimeFigureOut">
              <a:rPr lang="hu-HU" smtClean="0"/>
              <a:pPr/>
              <a:t>2013.02.09.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386339-F089-4579-AA66-F4584F432CC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6BAE59-4390-42A0-8C09-1645E89117A7}" type="datetimeFigureOut">
              <a:rPr lang="hu-HU" smtClean="0"/>
              <a:pPr/>
              <a:t>2013.02.09.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386339-F089-4579-AA66-F4584F432CC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36BAE59-4390-42A0-8C09-1645E89117A7}" type="datetimeFigureOut">
              <a:rPr lang="hu-HU" smtClean="0"/>
              <a:pPr/>
              <a:t>2013.02.09.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F386339-F089-4579-AA66-F4584F432CC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6BAE59-4390-42A0-8C09-1645E89117A7}" type="datetimeFigureOut">
              <a:rPr lang="hu-HU" smtClean="0"/>
              <a:pPr/>
              <a:t>2013.02.09.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F386339-F089-4579-AA66-F4584F432CC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6BAE59-4390-42A0-8C09-1645E89117A7}" type="datetimeFigureOut">
              <a:rPr lang="hu-HU" smtClean="0"/>
              <a:pPr/>
              <a:t>2013.02.09.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F386339-F089-4579-AA66-F4584F432CC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6BAE59-4390-42A0-8C09-1645E89117A7}" type="datetimeFigureOut">
              <a:rPr lang="hu-HU" smtClean="0"/>
              <a:pPr/>
              <a:t>2013.02.09.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386339-F089-4579-AA66-F4584F432CC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Téglalap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6BAE59-4390-42A0-8C09-1645E89117A7}" type="datetimeFigureOut">
              <a:rPr lang="hu-HU" smtClean="0"/>
              <a:pPr/>
              <a:t>2013.02.09.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386339-F089-4579-AA66-F4584F432CC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9" name="Dátum helye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36BAE59-4390-42A0-8C09-1645E89117A7}" type="datetimeFigureOut">
              <a:rPr lang="hu-HU" smtClean="0"/>
              <a:pPr/>
              <a:t>2013.02.09.</a:t>
            </a:fld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F386339-F089-4579-AA66-F4584F432CC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hu-H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Kép beszúrásához kattintson az ikonra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36BAE59-4390-42A0-8C09-1645E89117A7}" type="datetimeFigureOut">
              <a:rPr lang="hu-HU" smtClean="0"/>
              <a:pPr/>
              <a:t>2013.02.09.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F386339-F089-4579-AA66-F4584F432CC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Átellenes sarkain kerekített téglalap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36BAE59-4390-42A0-8C09-1645E89117A7}" type="datetimeFigureOut">
              <a:rPr lang="hu-HU" smtClean="0"/>
              <a:pPr/>
              <a:t>2013.02.09.</a:t>
            </a:fld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F386339-F089-4579-AA66-F4584F432CC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Biblia hitelessége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636912"/>
            <a:ext cx="6233597" cy="404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isti\Prédikáció\Pisti anyagok\Top10Books_JaredFann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4624"/>
            <a:ext cx="6813376" cy="6813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Empirikus bizonyítékok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Világ keletkezése</a:t>
            </a:r>
          </a:p>
          <a:p>
            <a:r>
              <a:rPr lang="hu-HU" dirty="0" smtClean="0"/>
              <a:t>Régészet </a:t>
            </a:r>
          </a:p>
          <a:p>
            <a:pPr>
              <a:buFontTx/>
              <a:buChar char="-"/>
            </a:pPr>
            <a:r>
              <a:rPr lang="hu-HU" dirty="0" smtClean="0"/>
              <a:t>Hettiták  1876.</a:t>
            </a:r>
          </a:p>
          <a:p>
            <a:pPr>
              <a:buFontTx/>
              <a:buChar char="-"/>
            </a:pPr>
            <a:r>
              <a:rPr lang="hu-HU" dirty="0" err="1" smtClean="0"/>
              <a:t>Sargón</a:t>
            </a:r>
            <a:r>
              <a:rPr lang="hu-HU" dirty="0" smtClean="0"/>
              <a:t>  1842.</a:t>
            </a:r>
          </a:p>
          <a:p>
            <a:pPr>
              <a:buFontTx/>
              <a:buChar char="-"/>
            </a:pPr>
            <a:r>
              <a:rPr lang="hu-HU" dirty="0" smtClean="0"/>
              <a:t>Dávid király  1993.</a:t>
            </a:r>
          </a:p>
          <a:p>
            <a:pPr>
              <a:buFontTx/>
              <a:buChar char="-"/>
            </a:pPr>
            <a:r>
              <a:rPr lang="hu-HU" dirty="0" smtClean="0"/>
              <a:t>Poncius Pilátus  1961.</a:t>
            </a:r>
          </a:p>
          <a:p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068960"/>
            <a:ext cx="3681636" cy="301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714202"/>
          </a:xfrm>
        </p:spPr>
        <p:txBody>
          <a:bodyPr>
            <a:normAutofit fontScale="90000"/>
          </a:bodyPr>
          <a:lstStyle/>
          <a:p>
            <a:pPr lvl="0"/>
            <a:r>
              <a:rPr lang="hu-HU" dirty="0"/>
              <a:t>Belső bizonyítékok a Bibliával kapcsolatban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lvl="0">
              <a:buNone/>
            </a:pPr>
            <a:r>
              <a:rPr lang="hu-HU" dirty="0" smtClean="0"/>
              <a:t>Ószövetség</a:t>
            </a:r>
          </a:p>
          <a:p>
            <a:pPr lvl="0"/>
            <a:r>
              <a:rPr lang="hu-HU" dirty="0" smtClean="0"/>
              <a:t>Ézs1.2</a:t>
            </a:r>
            <a:endParaRPr lang="hu-HU" dirty="0"/>
          </a:p>
          <a:p>
            <a:pPr lvl="0"/>
            <a:r>
              <a:rPr lang="hu-HU" dirty="0"/>
              <a:t>Jer 10.1-2</a:t>
            </a:r>
          </a:p>
          <a:p>
            <a:pPr lvl="0"/>
            <a:r>
              <a:rPr lang="hu-HU" dirty="0"/>
              <a:t>Ez1.3</a:t>
            </a:r>
          </a:p>
          <a:p>
            <a:pPr lvl="0"/>
            <a:r>
              <a:rPr lang="hu-HU" dirty="0"/>
              <a:t>Hos1.1-2</a:t>
            </a:r>
          </a:p>
          <a:p>
            <a:pPr lvl="0"/>
            <a:r>
              <a:rPr lang="hu-HU" dirty="0"/>
              <a:t>Jónás 1.1</a:t>
            </a:r>
          </a:p>
          <a:p>
            <a:pPr lvl="0"/>
            <a:r>
              <a:rPr lang="hu-HU" dirty="0"/>
              <a:t>Mik 1.1</a:t>
            </a:r>
          </a:p>
          <a:p>
            <a:pPr lvl="0"/>
            <a:r>
              <a:rPr lang="hu-HU" dirty="0" err="1"/>
              <a:t>Zak</a:t>
            </a:r>
            <a:r>
              <a:rPr lang="hu-HU" dirty="0"/>
              <a:t> 1.1</a:t>
            </a:r>
          </a:p>
          <a:p>
            <a:pPr lvl="0"/>
            <a:endParaRPr lang="hu-HU" dirty="0" smtClean="0"/>
          </a:p>
          <a:p>
            <a:pPr lvl="0">
              <a:buNone/>
            </a:pPr>
            <a:r>
              <a:rPr lang="hu-HU" dirty="0" smtClean="0"/>
              <a:t>Újszövetség</a:t>
            </a:r>
            <a:endParaRPr lang="hu-HU" dirty="0"/>
          </a:p>
          <a:p>
            <a:pPr lvl="0"/>
            <a:r>
              <a:rPr lang="hu-HU" dirty="0"/>
              <a:t>1Kor 14.37</a:t>
            </a:r>
          </a:p>
          <a:p>
            <a:pPr lvl="0"/>
            <a:r>
              <a:rPr lang="hu-HU" dirty="0" err="1"/>
              <a:t>Ef</a:t>
            </a:r>
            <a:r>
              <a:rPr lang="hu-HU" dirty="0"/>
              <a:t> 3.3-5</a:t>
            </a:r>
          </a:p>
          <a:p>
            <a:pPr lvl="0"/>
            <a:r>
              <a:rPr lang="hu-HU" dirty="0"/>
              <a:t>1Thes 4.15</a:t>
            </a:r>
          </a:p>
          <a:p>
            <a:pPr lvl="0"/>
            <a:r>
              <a:rPr lang="hu-HU" dirty="0"/>
              <a:t>1Tim4.1</a:t>
            </a:r>
          </a:p>
          <a:p>
            <a:pPr lvl="0"/>
            <a:r>
              <a:rPr lang="hu-HU" dirty="0"/>
              <a:t>2Tim 3.16-17</a:t>
            </a:r>
          </a:p>
          <a:p>
            <a:pPr lvl="0"/>
            <a:r>
              <a:rPr lang="hu-HU" dirty="0"/>
              <a:t>2Pét 1.19-21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Szövegbeli </a:t>
            </a:r>
            <a:r>
              <a:rPr lang="hu-HU" dirty="0"/>
              <a:t>következetesség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dirty="0" smtClean="0"/>
              <a:t>A Biblia:</a:t>
            </a:r>
          </a:p>
          <a:p>
            <a:r>
              <a:rPr lang="hu-HU" dirty="0" smtClean="0"/>
              <a:t>66 </a:t>
            </a:r>
            <a:r>
              <a:rPr lang="hu-HU" dirty="0"/>
              <a:t>könyv </a:t>
            </a:r>
            <a:endParaRPr lang="hu-HU" dirty="0" smtClean="0"/>
          </a:p>
          <a:p>
            <a:r>
              <a:rPr lang="hu-HU" dirty="0" smtClean="0"/>
              <a:t>több </a:t>
            </a:r>
            <a:r>
              <a:rPr lang="hu-HU" dirty="0"/>
              <a:t>mint 40 író </a:t>
            </a:r>
            <a:endParaRPr lang="hu-HU" dirty="0" smtClean="0"/>
          </a:p>
          <a:p>
            <a:r>
              <a:rPr lang="hu-HU" dirty="0" smtClean="0"/>
              <a:t>3 nyelv</a:t>
            </a:r>
          </a:p>
          <a:p>
            <a:r>
              <a:rPr lang="hu-HU" dirty="0" smtClean="0"/>
              <a:t>3 </a:t>
            </a:r>
            <a:r>
              <a:rPr lang="hu-HU" dirty="0"/>
              <a:t>kontinensen </a:t>
            </a:r>
            <a:r>
              <a:rPr lang="hu-HU" dirty="0" smtClean="0"/>
              <a:t>íródott</a:t>
            </a:r>
          </a:p>
          <a:p>
            <a:r>
              <a:rPr lang="hu-HU" dirty="0" smtClean="0"/>
              <a:t>1600 év alatt </a:t>
            </a:r>
            <a:r>
              <a:rPr lang="hu-HU" dirty="0"/>
              <a:t>íródott 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Mégis egységes Istenkép és nincs ellentmondásban önmagával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u-HU" dirty="0"/>
              <a:t>Kéz íratok </a:t>
            </a:r>
            <a:r>
              <a:rPr lang="hu-HU" dirty="0" smtClean="0"/>
              <a:t>hitelessége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251520" y="1628800"/>
          <a:ext cx="8712968" cy="4752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526366"/>
                <a:gridCol w="1930018"/>
                <a:gridCol w="1540564"/>
                <a:gridCol w="1771804"/>
              </a:tblGrid>
              <a:tr h="135220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Times New Roman"/>
                        </a:rPr>
                        <a:t>SZERZŐ</a:t>
                      </a:r>
                      <a:endParaRPr lang="hu-HU" sz="18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Times New Roman"/>
                        </a:rPr>
                        <a:t>LEÍRÁS</a:t>
                      </a:r>
                      <a:br>
                        <a:rPr lang="hu-HU" sz="1600" b="1" dirty="0">
                          <a:latin typeface="Times New Roman"/>
                          <a:ea typeface="Times New Roman"/>
                        </a:rPr>
                      </a:br>
                      <a:r>
                        <a:rPr lang="hu-HU" sz="1600" b="1" dirty="0">
                          <a:latin typeface="Times New Roman"/>
                          <a:ea typeface="Times New Roman"/>
                        </a:rPr>
                        <a:t>DÁTUMA</a:t>
                      </a:r>
                      <a:endParaRPr lang="hu-HU" sz="16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Times New Roman"/>
                        </a:rPr>
                        <a:t>LEGRÉGIBB</a:t>
                      </a:r>
                      <a:br>
                        <a:rPr lang="hu-HU" sz="1600" b="1" dirty="0">
                          <a:latin typeface="Times New Roman"/>
                          <a:ea typeface="Times New Roman"/>
                        </a:rPr>
                      </a:br>
                      <a:r>
                        <a:rPr lang="hu-HU" sz="1600" b="1" dirty="0">
                          <a:latin typeface="Times New Roman"/>
                          <a:ea typeface="Times New Roman"/>
                        </a:rPr>
                        <a:t>KÉZIRAT</a:t>
                      </a:r>
                      <a:endParaRPr lang="hu-HU" sz="16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Calibri"/>
                        </a:rPr>
                        <a:t>KETTŐ KÖZTI ELTELT IDŐ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Times New Roman"/>
                          <a:ea typeface="Times New Roman"/>
                        </a:rPr>
                        <a:t>KÉZIRATOK</a:t>
                      </a:r>
                      <a:br>
                        <a:rPr lang="hu-HU" sz="1400" b="1" dirty="0">
                          <a:latin typeface="Times New Roman"/>
                          <a:ea typeface="Times New Roman"/>
                        </a:rPr>
                      </a:br>
                      <a:r>
                        <a:rPr lang="hu-HU" sz="1400" b="1" dirty="0">
                          <a:latin typeface="Times New Roman"/>
                          <a:ea typeface="Times New Roman"/>
                        </a:rPr>
                        <a:t>SZÁMA</a:t>
                      </a:r>
                      <a:endParaRPr lang="hu-HU" sz="14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90355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Times New Roman"/>
                          <a:ea typeface="Times New Roman"/>
                        </a:rPr>
                        <a:t>Tacitus (évkönyvek)</a:t>
                      </a:r>
                      <a:endParaRPr lang="hu-HU" sz="20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Times New Roman"/>
                          <a:ea typeface="Times New Roman"/>
                        </a:rPr>
                        <a:t>100 Kr.u.</a:t>
                      </a:r>
                      <a:endParaRPr lang="hu-HU" sz="20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latin typeface="Times New Roman"/>
                          <a:ea typeface="Times New Roman"/>
                        </a:rPr>
                        <a:t>1100 Kr.u.</a:t>
                      </a:r>
                      <a:endParaRPr lang="hu-HU" sz="2000" b="1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latin typeface="Times New Roman"/>
                          <a:ea typeface="Times New Roman"/>
                        </a:rPr>
                        <a:t>1000 év</a:t>
                      </a:r>
                      <a:endParaRPr lang="hu-HU" sz="2000" b="1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Times New Roman"/>
                          <a:ea typeface="Times New Roman"/>
                        </a:rPr>
                        <a:t>20</a:t>
                      </a:r>
                      <a:endParaRPr lang="hu-HU" sz="20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79661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latin typeface="Times New Roman"/>
                          <a:ea typeface="Times New Roman"/>
                        </a:rPr>
                        <a:t>Arisztotelész</a:t>
                      </a:r>
                      <a:endParaRPr lang="hu-HU" sz="2000" b="1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Times New Roman"/>
                          <a:ea typeface="Times New Roman"/>
                        </a:rPr>
                        <a:t>384-322 Kr.e.</a:t>
                      </a:r>
                      <a:endParaRPr lang="hu-HU" sz="20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Times New Roman"/>
                          <a:ea typeface="Times New Roman"/>
                        </a:rPr>
                        <a:t>1100 Kr.u.</a:t>
                      </a:r>
                      <a:endParaRPr lang="hu-HU" sz="20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latin typeface="Times New Roman"/>
                          <a:ea typeface="Times New Roman"/>
                        </a:rPr>
                        <a:t>1400 év</a:t>
                      </a:r>
                      <a:endParaRPr lang="hu-HU" sz="2000" b="1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Times New Roman"/>
                          <a:ea typeface="Times New Roman"/>
                        </a:rPr>
                        <a:t> 49db </a:t>
                      </a:r>
                      <a:endParaRPr lang="hu-HU" sz="20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90355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latin typeface="Times New Roman"/>
                          <a:ea typeface="Times New Roman"/>
                        </a:rPr>
                        <a:t>Homérosz (Iliász)</a:t>
                      </a:r>
                      <a:endParaRPr lang="hu-HU" sz="2000" b="1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latin typeface="Times New Roman"/>
                          <a:ea typeface="Times New Roman"/>
                        </a:rPr>
                        <a:t>800 Kr.e.</a:t>
                      </a:r>
                      <a:endParaRPr lang="hu-HU" sz="2000" b="1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Times New Roman"/>
                          <a:ea typeface="Times New Roman"/>
                        </a:rPr>
                        <a:t>400 Kr.e.</a:t>
                      </a:r>
                      <a:endParaRPr lang="hu-HU" sz="20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latin typeface="Times New Roman"/>
                          <a:ea typeface="Times New Roman"/>
                        </a:rPr>
                        <a:t>400 év</a:t>
                      </a:r>
                      <a:endParaRPr lang="hu-HU" sz="2000" b="1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Times New Roman"/>
                          <a:ea typeface="Times New Roman"/>
                        </a:rPr>
                        <a:t>643 db</a:t>
                      </a:r>
                      <a:endParaRPr lang="hu-HU" sz="2000" b="1" dirty="0"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79661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Times New Roman"/>
                          <a:ea typeface="Calibri"/>
                        </a:rPr>
                        <a:t>Újszövetség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Times New Roman"/>
                          <a:ea typeface="Calibri"/>
                        </a:rPr>
                        <a:t>50-100 Kr.u.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Times New Roman"/>
                          <a:ea typeface="Calibri"/>
                        </a:rPr>
                        <a:t>130 Kr.u.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latin typeface="Times New Roman"/>
                          <a:ea typeface="Calibri"/>
                        </a:rPr>
                        <a:t>100 év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Times New Roman"/>
                          <a:ea typeface="Calibri"/>
                        </a:rPr>
                        <a:t>5600 db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Próféciák beteljesedése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322 próféciát töltött be, Jézus. (Betlehem, kereszthalál a feltalálása előtt…) </a:t>
            </a:r>
            <a:endParaRPr lang="hu-HU" dirty="0" smtClean="0"/>
          </a:p>
          <a:p>
            <a:pPr lvl="0"/>
            <a:r>
              <a:rPr lang="hu-HU" dirty="0" smtClean="0"/>
              <a:t>26 </a:t>
            </a:r>
            <a:r>
              <a:rPr lang="hu-HU" dirty="0"/>
              <a:t>vallásos mű van, 1 prófécia sem teljesedett be ezek közül. </a:t>
            </a:r>
            <a:endParaRPr lang="hu-HU" dirty="0" smtClean="0"/>
          </a:p>
          <a:p>
            <a:pPr lvl="0"/>
            <a:r>
              <a:rPr lang="hu-HU" dirty="0" smtClean="0"/>
              <a:t>A </a:t>
            </a:r>
            <a:r>
              <a:rPr lang="hu-HU" dirty="0"/>
              <a:t>Bibliában 2000 prófécia beteljesedett.</a:t>
            </a:r>
          </a:p>
          <a:p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149080"/>
            <a:ext cx="3453755" cy="25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Jézus is hitt </a:t>
            </a:r>
            <a:r>
              <a:rPr lang="hu-HU" dirty="0" smtClean="0"/>
              <a:t>a Bibliában </a:t>
            </a:r>
            <a:r>
              <a:rPr lang="hu-HU" dirty="0"/>
              <a:t>és </a:t>
            </a:r>
            <a:r>
              <a:rPr lang="hu-HU" dirty="0" smtClean="0"/>
              <a:t>idézett belőle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Tóra</a:t>
            </a:r>
          </a:p>
          <a:p>
            <a:r>
              <a:rPr lang="hu-HU" dirty="0" smtClean="0"/>
              <a:t>Próféták (Ézsaiás, Jónás, Dániel,…)</a:t>
            </a:r>
          </a:p>
          <a:p>
            <a:r>
              <a:rPr lang="hu-HU" dirty="0" smtClean="0"/>
              <a:t>Zsoltárok</a:t>
            </a:r>
          </a:p>
          <a:p>
            <a:endParaRPr lang="hu-H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924944"/>
            <a:ext cx="4402460" cy="344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Az Ige szeretete</a:t>
            </a:r>
            <a:endParaRPr lang="hu-H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0306" y="1646238"/>
            <a:ext cx="4097810" cy="502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űhely">
  <a:themeElements>
    <a:clrScheme name="Műhel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űhel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űhel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43</TotalTime>
  <Words>195</Words>
  <Application>Microsoft Office PowerPoint</Application>
  <PresentationFormat>Diavetítés a képernyőre (4:3 oldalarány)</PresentationFormat>
  <Paragraphs>68</Paragraphs>
  <Slides>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0" baseType="lpstr">
      <vt:lpstr>Műhely</vt:lpstr>
      <vt:lpstr>A Biblia hitelessége</vt:lpstr>
      <vt:lpstr>2. dia</vt:lpstr>
      <vt:lpstr>Empirikus bizonyítékok</vt:lpstr>
      <vt:lpstr>Belső bizonyítékok a Bibliával kapcsolatban </vt:lpstr>
      <vt:lpstr>Szövegbeli következetesség</vt:lpstr>
      <vt:lpstr>Kéz íratok hitelessége </vt:lpstr>
      <vt:lpstr>Próféciák beteljesedése </vt:lpstr>
      <vt:lpstr>Jézus is hitt a Bibliában és idézett belőle</vt:lpstr>
      <vt:lpstr>Az Ige szeretete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Biblia hitelessége</dc:title>
  <dc:creator>Pisti</dc:creator>
  <cp:lastModifiedBy>Pisti</cp:lastModifiedBy>
  <cp:revision>6</cp:revision>
  <dcterms:created xsi:type="dcterms:W3CDTF">2013-02-09T19:52:16Z</dcterms:created>
  <dcterms:modified xsi:type="dcterms:W3CDTF">2013-02-09T20:44:59Z</dcterms:modified>
</cp:coreProperties>
</file>